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346" r:id="rId3"/>
    <p:sldId id="347" r:id="rId4"/>
    <p:sldId id="348" r:id="rId5"/>
    <p:sldId id="349" r:id="rId6"/>
    <p:sldId id="350" r:id="rId7"/>
    <p:sldId id="351" r:id="rId8"/>
    <p:sldId id="352" r:id="rId9"/>
    <p:sldId id="353" r:id="rId10"/>
    <p:sldId id="354" r:id="rId11"/>
    <p:sldId id="356" r:id="rId12"/>
    <p:sldId id="357" r:id="rId13"/>
    <p:sldId id="355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2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99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rednji stil 2 - Isticanj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Srednji stil 2 - Isticanj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rednji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Srednji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2467" autoAdjust="0"/>
  </p:normalViewPr>
  <p:slideViewPr>
    <p:cSldViewPr snapToGrid="0">
      <p:cViewPr varScale="1">
        <p:scale>
          <a:sx n="76" d="100"/>
          <a:sy n="76" d="100"/>
        </p:scale>
        <p:origin x="8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F9F4-265B-4CC7-BBD6-071DBBD0EEAE}" type="datetimeFigureOut">
              <a:rPr lang="hr-HR" smtClean="0"/>
              <a:t>24.1.2021.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2D367-8DC2-4712-9A6A-9534AAD095F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765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24.1.2021.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24.1.2021.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24.1.2021.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24.1.2021.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24.1.2021.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24.1.2021.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24.1.2021.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24.1.2021.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24.1.2021.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24.1.2021.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24.1.2021.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24.1.2021.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ordwall.net/resource/260146/lets-party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-sfera.hr/dodatni-digitalni-sadrzaji/707f17ac-69cb-4a91-ac9d-24f3e8315d45/" TargetMode="Externa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hyperlink" Target="https://www.e-sfera.hr/dodatni-digitalni-sadrzaji/707f17ac-69cb-4a91-ac9d-24f3e8315d45/assets/audio/37_tim_.mp3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0393" y="1381327"/>
            <a:ext cx="7595420" cy="1214820"/>
          </a:xfrm>
        </p:spPr>
        <p:txBody>
          <a:bodyPr>
            <a:normAutofit/>
          </a:bodyPr>
          <a:lstStyle/>
          <a:p>
            <a:r>
              <a:rPr lang="hr-HR" sz="6600" b="1" dirty="0">
                <a:solidFill>
                  <a:srgbClr val="FF0000"/>
                </a:solidFill>
              </a:rPr>
              <a:t>UNIT 5: </a:t>
            </a:r>
            <a:r>
              <a:rPr lang="hr-HR" sz="6600" b="1" dirty="0" err="1">
                <a:solidFill>
                  <a:srgbClr val="FF0000"/>
                </a:solidFill>
              </a:rPr>
              <a:t>Where</a:t>
            </a:r>
            <a:r>
              <a:rPr lang="hr-HR" sz="6600" b="1" dirty="0">
                <a:solidFill>
                  <a:srgbClr val="FF0000"/>
                </a:solidFill>
              </a:rPr>
              <a:t> I live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09163" y="3004763"/>
            <a:ext cx="7936650" cy="1655762"/>
          </a:xfrm>
        </p:spPr>
        <p:txBody>
          <a:bodyPr>
            <a:normAutofit/>
          </a:bodyPr>
          <a:lstStyle/>
          <a:p>
            <a:r>
              <a:rPr lang="hr-HR" sz="6600" dirty="0" err="1"/>
              <a:t>Let’s</a:t>
            </a:r>
            <a:r>
              <a:rPr lang="hr-HR" sz="6600" dirty="0"/>
              <a:t> party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2004B3BF-1EFA-4AB6-9E07-AE18AA27B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602" y="2796058"/>
            <a:ext cx="10429875" cy="164782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3222BAB-F4AC-4DD8-A818-689DAEF92A42}"/>
              </a:ext>
            </a:extLst>
          </p:cNvPr>
          <p:cNvSpPr txBox="1"/>
          <p:nvPr/>
        </p:nvSpPr>
        <p:spPr>
          <a:xfrm>
            <a:off x="683602" y="535675"/>
            <a:ext cx="10500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Copy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chart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notebook</a:t>
            </a:r>
            <a:r>
              <a:rPr lang="hr-HR" sz="2800" dirty="0"/>
              <a:t>.</a:t>
            </a:r>
          </a:p>
          <a:p>
            <a:r>
              <a:rPr lang="hr-HR" sz="2800" i="1" dirty="0"/>
              <a:t>Precrtaj tablicu u svoju bilježnicu.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C1DF572E-D45E-4567-BE54-64C6DFEB21F7}"/>
              </a:ext>
            </a:extLst>
          </p:cNvPr>
          <p:cNvSpPr txBox="1"/>
          <p:nvPr/>
        </p:nvSpPr>
        <p:spPr>
          <a:xfrm>
            <a:off x="683602" y="4652387"/>
            <a:ext cx="105005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Pojedini učenik/grupa predstavljaju svoj uradak ostatku razreda. Tijekom prezentiranja učenici iz razreda koji slušaju i prate prezentaciju zapisuju u tablicu svoja zapažanja vodeći se smjernicama za pojedinu kategoriju.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57F8D84C-8B2F-4E39-8D16-7C5C7FAFEA5A}"/>
              </a:ext>
            </a:extLst>
          </p:cNvPr>
          <p:cNvSpPr txBox="1"/>
          <p:nvPr/>
        </p:nvSpPr>
        <p:spPr>
          <a:xfrm>
            <a:off x="894303" y="1965061"/>
            <a:ext cx="15775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i="1" dirty="0"/>
              <a:t>Članovi </a:t>
            </a:r>
          </a:p>
          <a:p>
            <a:pPr algn="ctr"/>
            <a:r>
              <a:rPr lang="hr-HR" sz="2400" i="1" dirty="0"/>
              <a:t>grupe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61665B57-0680-48C9-AEEA-F8FDD9959048}"/>
              </a:ext>
            </a:extLst>
          </p:cNvPr>
          <p:cNvSpPr txBox="1"/>
          <p:nvPr/>
        </p:nvSpPr>
        <p:spPr>
          <a:xfrm>
            <a:off x="2363037" y="1720614"/>
            <a:ext cx="15775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i="1" dirty="0"/>
              <a:t>Naziv uličnog festivala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DD7A2B1-CAF0-4C26-9D32-178018FB3F6E}"/>
              </a:ext>
            </a:extLst>
          </p:cNvPr>
          <p:cNvSpPr txBox="1"/>
          <p:nvPr/>
        </p:nvSpPr>
        <p:spPr>
          <a:xfrm>
            <a:off x="3940628" y="1698286"/>
            <a:ext cx="31236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i="1" dirty="0"/>
              <a:t>Fotografije</a:t>
            </a:r>
          </a:p>
          <a:p>
            <a:pPr algn="ctr"/>
            <a:r>
              <a:rPr lang="hr-HR" sz="2400" i="1" dirty="0"/>
              <a:t>Po čemu su dobre?</a:t>
            </a:r>
          </a:p>
          <a:p>
            <a:pPr algn="ctr"/>
            <a:r>
              <a:rPr lang="hr-HR" sz="2400" i="1" dirty="0"/>
              <a:t>Što bi moglo biti bolje?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F0C24CAD-2EAB-4C17-ADB7-0B33B20FCD2F}"/>
              </a:ext>
            </a:extLst>
          </p:cNvPr>
          <p:cNvSpPr txBox="1"/>
          <p:nvPr/>
        </p:nvSpPr>
        <p:spPr>
          <a:xfrm>
            <a:off x="7439129" y="1669978"/>
            <a:ext cx="31236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i="1" dirty="0"/>
              <a:t>Prezentacija</a:t>
            </a:r>
          </a:p>
          <a:p>
            <a:pPr algn="ctr"/>
            <a:r>
              <a:rPr lang="hr-HR" sz="2400" i="1" dirty="0"/>
              <a:t>Po čemu je dobra?</a:t>
            </a:r>
          </a:p>
          <a:p>
            <a:pPr algn="ctr"/>
            <a:r>
              <a:rPr lang="hr-HR" sz="2400" i="1" dirty="0"/>
              <a:t>Što je moglo biti bolje?</a:t>
            </a:r>
          </a:p>
        </p:txBody>
      </p:sp>
    </p:spTree>
    <p:extLst>
      <p:ext uri="{BB962C8B-B14F-4D97-AF65-F5344CB8AC3E}">
        <p14:creationId xmlns:p14="http://schemas.microsoft.com/office/powerpoint/2010/main" val="247558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2C59B1B4-A3C6-4DB3-B9CA-6F6CB0A952F6}"/>
              </a:ext>
            </a:extLst>
          </p:cNvPr>
          <p:cNvSpPr txBox="1"/>
          <p:nvPr/>
        </p:nvSpPr>
        <p:spPr>
          <a:xfrm>
            <a:off x="673240" y="797510"/>
            <a:ext cx="10691446" cy="5262979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800" i="1" dirty="0"/>
              <a:t>U svojoj grupi (s kojom si izradio prezentaciju) usporedi bilješke i mišljenje o prezentacijama ostalih učenika. Zajednički odlučite što mislite da je važno da druge grupe čuju o svojim prezentacijama te svaki član vaše grupe to dopisuje u svoju tablicu. </a:t>
            </a:r>
          </a:p>
          <a:p>
            <a:pPr algn="ctr"/>
            <a:endParaRPr lang="hr-HR" sz="2800" i="1" dirty="0"/>
          </a:p>
          <a:p>
            <a:pPr algn="ctr"/>
            <a:r>
              <a:rPr lang="hr-HR" sz="2800" i="1" dirty="0"/>
              <a:t>Na kraju tablice dodajte zajedničku procjenu svog vlastitog rada (svoje prezentacije i izlaganja).</a:t>
            </a:r>
          </a:p>
          <a:p>
            <a:pPr algn="ctr"/>
            <a:endParaRPr lang="hr-HR" sz="2800" i="1" dirty="0"/>
          </a:p>
          <a:p>
            <a:pPr algn="ctr"/>
            <a:r>
              <a:rPr lang="hr-HR" sz="2800" i="1" dirty="0"/>
              <a:t>Nakon što te je učitelj/</a:t>
            </a:r>
            <a:r>
              <a:rPr lang="hr-HR" sz="2800" i="1" dirty="0" err="1"/>
              <a:t>ica</a:t>
            </a:r>
            <a:r>
              <a:rPr lang="hr-HR" sz="2800" i="1" dirty="0"/>
              <a:t> podijelio/la u nove grupe, daj povratnu informaciju o njihovom radu ostalim učenicima iz nove grupe te poslušaj njihovu procjenu tvoje prezentacije.</a:t>
            </a:r>
          </a:p>
          <a:p>
            <a:pPr algn="ctr"/>
            <a:endParaRPr lang="hr-HR" sz="2800" i="1" dirty="0"/>
          </a:p>
        </p:txBody>
      </p:sp>
    </p:spTree>
    <p:extLst>
      <p:ext uri="{BB962C8B-B14F-4D97-AF65-F5344CB8AC3E}">
        <p14:creationId xmlns:p14="http://schemas.microsoft.com/office/powerpoint/2010/main" val="250621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niOkvir 4">
            <a:extLst>
              <a:ext uri="{FF2B5EF4-FFF2-40B4-BE49-F238E27FC236}">
                <a16:creationId xmlns:a16="http://schemas.microsoft.com/office/drawing/2014/main" id="{BD933BCF-2DF7-4237-AA59-94E1CF6217A2}"/>
              </a:ext>
            </a:extLst>
          </p:cNvPr>
          <p:cNvSpPr txBox="1"/>
          <p:nvPr/>
        </p:nvSpPr>
        <p:spPr>
          <a:xfrm>
            <a:off x="1871924" y="869741"/>
            <a:ext cx="8186894" cy="4832092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hr-HR" sz="2800" i="1" dirty="0"/>
              <a:t>Osvrni se na svoj rad u grupi s kojom si izrađivao prezentaciju te u svoju bilježnicu zapiši sljedeće: </a:t>
            </a:r>
          </a:p>
          <a:p>
            <a:pPr algn="ctr"/>
            <a:endParaRPr lang="hr-HR" sz="2800" i="1" dirty="0"/>
          </a:p>
          <a:p>
            <a:pPr algn="ctr"/>
            <a:r>
              <a:rPr lang="hr-HR" sz="2800" i="1" dirty="0"/>
              <a:t>Kako si sudjelovao u grupnom radu?</a:t>
            </a:r>
          </a:p>
          <a:p>
            <a:pPr algn="ctr"/>
            <a:endParaRPr lang="hr-HR" sz="2800" i="1" dirty="0"/>
          </a:p>
          <a:p>
            <a:pPr algn="ctr"/>
            <a:r>
              <a:rPr lang="hr-HR" sz="2800" i="1" dirty="0"/>
              <a:t>Što ti je polazilo za rukom?</a:t>
            </a:r>
          </a:p>
          <a:p>
            <a:pPr algn="ctr"/>
            <a:endParaRPr lang="hr-HR" sz="2800" i="1" dirty="0"/>
          </a:p>
          <a:p>
            <a:pPr algn="ctr"/>
            <a:r>
              <a:rPr lang="hr-HR" sz="2800" i="1" dirty="0"/>
              <a:t>Na čemu još trebaš poraditi?</a:t>
            </a:r>
          </a:p>
          <a:p>
            <a:pPr algn="ctr"/>
            <a:endParaRPr lang="hr-HR" sz="2800" i="1" dirty="0"/>
          </a:p>
          <a:p>
            <a:pPr algn="ctr"/>
            <a:r>
              <a:rPr lang="hr-HR" sz="2800" i="1" dirty="0"/>
              <a:t>S kim si najbolje surađivao? Zašto?</a:t>
            </a:r>
          </a:p>
          <a:p>
            <a:pPr algn="ctr"/>
            <a:endParaRPr lang="hr-HR" sz="2800" i="1" dirty="0"/>
          </a:p>
        </p:txBody>
      </p:sp>
    </p:spTree>
    <p:extLst>
      <p:ext uri="{BB962C8B-B14F-4D97-AF65-F5344CB8AC3E}">
        <p14:creationId xmlns:p14="http://schemas.microsoft.com/office/powerpoint/2010/main" val="268776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77E34881-F022-42B6-B2A0-51494EF5A1EB}"/>
              </a:ext>
            </a:extLst>
          </p:cNvPr>
          <p:cNvSpPr txBox="1"/>
          <p:nvPr/>
        </p:nvSpPr>
        <p:spPr>
          <a:xfrm>
            <a:off x="1014884" y="489719"/>
            <a:ext cx="905356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Let’s</a:t>
            </a:r>
            <a:r>
              <a:rPr lang="hr-HR" sz="2800" dirty="0"/>
              <a:t> </a:t>
            </a:r>
            <a:r>
              <a:rPr lang="hr-HR" sz="2800" dirty="0" err="1"/>
              <a:t>revise</a:t>
            </a:r>
            <a:r>
              <a:rPr lang="hr-HR" sz="2800" dirty="0"/>
              <a:t>!</a:t>
            </a:r>
          </a:p>
          <a:p>
            <a:endParaRPr lang="hr-HR" sz="2800" dirty="0"/>
          </a:p>
          <a:p>
            <a:r>
              <a:rPr lang="hr-HR" sz="2800" i="1" dirty="0"/>
              <a:t>Prisjeti se izraza iz ove lekcije uz igru na sljedećoj poveznici:</a:t>
            </a:r>
            <a:r>
              <a:rPr lang="hr-HR" sz="2800" dirty="0"/>
              <a:t> </a:t>
            </a:r>
            <a:r>
              <a:rPr lang="hr-HR" sz="2800" dirty="0">
                <a:hlinkClick r:id="rId2"/>
              </a:rPr>
              <a:t>https://wordwall.net/resource/260146/lets-party</a:t>
            </a:r>
            <a:r>
              <a:rPr lang="hr-HR" sz="2800" dirty="0"/>
              <a:t> </a:t>
            </a:r>
          </a:p>
        </p:txBody>
      </p:sp>
      <p:pic>
        <p:nvPicPr>
          <p:cNvPr id="5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A62426B2-956F-40B7-AC6D-3CAD31A54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96" y="3051752"/>
            <a:ext cx="3001296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66941A18-E760-4F65-A1CF-689A337C4BB4}"/>
              </a:ext>
            </a:extLst>
          </p:cNvPr>
          <p:cNvSpPr txBox="1"/>
          <p:nvPr/>
        </p:nvSpPr>
        <p:spPr>
          <a:xfrm>
            <a:off x="3780692" y="3201799"/>
            <a:ext cx="782515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r-HR" sz="2400" dirty="0"/>
              <a:t>Klikni na sljedeću poveznicu i odaberi LEARN MORE.</a:t>
            </a:r>
          </a:p>
          <a:p>
            <a:pPr algn="ctr"/>
            <a:endParaRPr lang="hr-HR" sz="2400" dirty="0"/>
          </a:p>
          <a:p>
            <a:pPr algn="ctr"/>
            <a:r>
              <a:rPr lang="hr-HR" sz="2400" b="1" dirty="0">
                <a:hlinkClick r:id="rId5"/>
              </a:rPr>
              <a:t>https://www.e-sfera.hr/dodatni-digitalni-sadrzaji/707f17ac-69cb-4a91-ac9d-24f3e8315d45/</a:t>
            </a:r>
            <a:r>
              <a:rPr lang="hr-HR" sz="2400" b="1" dirty="0"/>
              <a:t> </a:t>
            </a:r>
          </a:p>
          <a:p>
            <a:pPr algn="ctr"/>
            <a:endParaRPr lang="hr-HR" sz="2400" b="1" dirty="0"/>
          </a:p>
          <a:p>
            <a:pPr algn="ctr"/>
            <a:r>
              <a:rPr lang="hr-HR" sz="2400" b="1" dirty="0"/>
              <a:t>A </a:t>
            </a:r>
            <a:r>
              <a:rPr lang="hr-HR" sz="2400" b="1" dirty="0" err="1"/>
              <a:t>garden</a:t>
            </a:r>
            <a:r>
              <a:rPr lang="hr-HR" sz="2400" b="1" dirty="0"/>
              <a:t> </a:t>
            </a:r>
            <a:r>
              <a:rPr lang="hr-HR" sz="2400" b="1" dirty="0" err="1"/>
              <a:t>birthday</a:t>
            </a:r>
            <a:r>
              <a:rPr lang="hr-HR" sz="2400" b="1" dirty="0"/>
              <a:t> party</a:t>
            </a:r>
          </a:p>
          <a:p>
            <a:pPr algn="ctr"/>
            <a:br>
              <a:rPr lang="hr-HR" sz="2400" b="1" dirty="0"/>
            </a:br>
            <a:r>
              <a:rPr lang="hr-HR" sz="2400" i="1" dirty="0"/>
              <a:t>Pročitaj tekst i odgovori na pitanja ispod teksta.</a:t>
            </a:r>
            <a:endParaRPr lang="hr-HR" sz="2400" b="1" dirty="0"/>
          </a:p>
        </p:txBody>
      </p:sp>
    </p:spTree>
    <p:extLst>
      <p:ext uri="{BB962C8B-B14F-4D97-AF65-F5344CB8AC3E}">
        <p14:creationId xmlns:p14="http://schemas.microsoft.com/office/powerpoint/2010/main" val="99151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463B4CA6-37CD-4580-AAE7-CEA2ABE90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69387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DF75D67-9501-40C6-808E-85452FEF2C58}"/>
              </a:ext>
            </a:extLst>
          </p:cNvPr>
          <p:cNvSpPr txBox="1"/>
          <p:nvPr/>
        </p:nvSpPr>
        <p:spPr>
          <a:xfrm>
            <a:off x="5836596" y="525294"/>
            <a:ext cx="5661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Open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book</a:t>
            </a:r>
            <a:r>
              <a:rPr lang="hr-HR" sz="2800" dirty="0"/>
              <a:t> at </a:t>
            </a:r>
            <a:r>
              <a:rPr lang="hr-HR" sz="2800" dirty="0" err="1"/>
              <a:t>page</a:t>
            </a:r>
            <a:r>
              <a:rPr lang="hr-HR" sz="2800" dirty="0"/>
              <a:t> 80.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022DA9A4-6924-4B50-8161-0BF6C200E5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"/>
            <a:ext cx="3949429" cy="3876140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9591C0BC-4FCC-42E6-947B-F0D34DE9C0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0180" y="-116732"/>
            <a:ext cx="3865123" cy="4328938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354974D2-88E5-406C-A788-F501C60F58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3463" y="0"/>
            <a:ext cx="4105073" cy="3742861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A277E659-4E74-4032-98EC-9B179779D3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9635" y="4110701"/>
            <a:ext cx="5524297" cy="2965537"/>
          </a:xfrm>
          <a:prstGeom prst="rect">
            <a:avLst/>
          </a:prstGeom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D0E916BD-80B3-45FB-AFED-5B491E9A0712}"/>
              </a:ext>
            </a:extLst>
          </p:cNvPr>
          <p:cNvSpPr txBox="1"/>
          <p:nvPr/>
        </p:nvSpPr>
        <p:spPr>
          <a:xfrm>
            <a:off x="233463" y="4110701"/>
            <a:ext cx="5862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What</a:t>
            </a:r>
            <a:r>
              <a:rPr lang="hr-HR" sz="2800" dirty="0"/>
              <a:t> </a:t>
            </a:r>
            <a:r>
              <a:rPr lang="hr-HR" sz="2800" dirty="0" err="1"/>
              <a:t>can</a:t>
            </a:r>
            <a:r>
              <a:rPr lang="hr-HR" sz="2800" dirty="0"/>
              <a:t> </a:t>
            </a:r>
            <a:r>
              <a:rPr lang="hr-HR" sz="2800" dirty="0" err="1"/>
              <a:t>you</a:t>
            </a:r>
            <a:r>
              <a:rPr lang="hr-HR" sz="2800" dirty="0"/>
              <a:t> </a:t>
            </a:r>
            <a:r>
              <a:rPr lang="hr-HR" sz="2800" dirty="0" err="1"/>
              <a:t>see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pictures</a:t>
            </a:r>
            <a:r>
              <a:rPr lang="hr-HR" sz="2800" dirty="0"/>
              <a:t>?</a:t>
            </a:r>
          </a:p>
          <a:p>
            <a:r>
              <a:rPr lang="hr-HR" sz="2800" i="1" dirty="0"/>
              <a:t>Što je prikazano na slikama?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D35F4B6-B3E3-4B17-9A1D-35B09BE74A99}"/>
              </a:ext>
            </a:extLst>
          </p:cNvPr>
          <p:cNvSpPr txBox="1"/>
          <p:nvPr/>
        </p:nvSpPr>
        <p:spPr>
          <a:xfrm>
            <a:off x="233462" y="5030115"/>
            <a:ext cx="5862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What</a:t>
            </a:r>
            <a:r>
              <a:rPr lang="hr-HR" sz="2800" dirty="0"/>
              <a:t> are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people</a:t>
            </a:r>
            <a:r>
              <a:rPr lang="hr-HR" sz="2800" dirty="0"/>
              <a:t> </a:t>
            </a:r>
            <a:r>
              <a:rPr lang="hr-HR" sz="2800" dirty="0" err="1"/>
              <a:t>doing</a:t>
            </a:r>
            <a:r>
              <a:rPr lang="hr-HR" sz="2800" dirty="0"/>
              <a:t>?</a:t>
            </a:r>
          </a:p>
          <a:p>
            <a:r>
              <a:rPr lang="hr-HR" sz="2800" i="1" dirty="0"/>
              <a:t>Što ljudi rade?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0FD59983-F75D-427E-83EA-5B4CC054AA71}"/>
              </a:ext>
            </a:extLst>
          </p:cNvPr>
          <p:cNvSpPr txBox="1"/>
          <p:nvPr/>
        </p:nvSpPr>
        <p:spPr>
          <a:xfrm>
            <a:off x="233462" y="5899356"/>
            <a:ext cx="5862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What</a:t>
            </a:r>
            <a:r>
              <a:rPr lang="hr-HR" sz="2800" dirty="0"/>
              <a:t> are </a:t>
            </a:r>
            <a:r>
              <a:rPr lang="hr-HR" sz="2800" dirty="0" err="1"/>
              <a:t>they</a:t>
            </a:r>
            <a:r>
              <a:rPr lang="hr-HR" sz="2800" dirty="0"/>
              <a:t> </a:t>
            </a:r>
            <a:r>
              <a:rPr lang="hr-HR" sz="2800" dirty="0" err="1"/>
              <a:t>wearing</a:t>
            </a:r>
            <a:r>
              <a:rPr lang="hr-HR" sz="2800" dirty="0"/>
              <a:t>?</a:t>
            </a:r>
          </a:p>
          <a:p>
            <a:r>
              <a:rPr lang="hr-HR" sz="2800" i="1" dirty="0"/>
              <a:t>Što imaju na sebi?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C0EA676E-37D5-47AC-8325-DD4F7B9B03A1}"/>
              </a:ext>
            </a:extLst>
          </p:cNvPr>
          <p:cNvSpPr txBox="1"/>
          <p:nvPr/>
        </p:nvSpPr>
        <p:spPr>
          <a:xfrm>
            <a:off x="2476066" y="2562261"/>
            <a:ext cx="72398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Look</a:t>
            </a:r>
            <a:r>
              <a:rPr lang="hr-HR" sz="2800" dirty="0"/>
              <a:t> at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pictures</a:t>
            </a:r>
            <a:r>
              <a:rPr lang="hr-HR" sz="2800" dirty="0"/>
              <a:t> </a:t>
            </a:r>
            <a:r>
              <a:rPr lang="hr-HR" sz="2800" dirty="0" err="1"/>
              <a:t>and</a:t>
            </a:r>
            <a:r>
              <a:rPr lang="hr-HR" sz="2800" dirty="0"/>
              <a:t> </a:t>
            </a:r>
            <a:r>
              <a:rPr lang="hr-HR" sz="2800" dirty="0" err="1"/>
              <a:t>answer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questions</a:t>
            </a:r>
            <a:r>
              <a:rPr lang="hr-HR" sz="2800" dirty="0"/>
              <a:t>.</a:t>
            </a:r>
          </a:p>
          <a:p>
            <a:r>
              <a:rPr lang="hr-HR" sz="2800" i="1" dirty="0"/>
              <a:t>Pogledaj slike i odgovori na pitanja.</a:t>
            </a:r>
          </a:p>
        </p:txBody>
      </p:sp>
    </p:spTree>
    <p:extLst>
      <p:ext uri="{BB962C8B-B14F-4D97-AF65-F5344CB8AC3E}">
        <p14:creationId xmlns:p14="http://schemas.microsoft.com/office/powerpoint/2010/main" val="419331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5" grpId="0"/>
      <p:bldP spid="16" grpId="0"/>
      <p:bldP spid="17" grpId="0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6979671D-FE8A-401F-A218-B62C479FB0CF}"/>
              </a:ext>
            </a:extLst>
          </p:cNvPr>
          <p:cNvSpPr txBox="1"/>
          <p:nvPr/>
        </p:nvSpPr>
        <p:spPr>
          <a:xfrm>
            <a:off x="401934" y="432078"/>
            <a:ext cx="11344589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 dirty="0" err="1"/>
              <a:t>Imagine</a:t>
            </a:r>
            <a:r>
              <a:rPr lang="hr-HR" sz="2800" dirty="0"/>
              <a:t> </a:t>
            </a:r>
            <a:r>
              <a:rPr lang="hr-HR" sz="2800" dirty="0" err="1"/>
              <a:t>you</a:t>
            </a:r>
            <a:r>
              <a:rPr lang="hr-HR" sz="2800" dirty="0"/>
              <a:t> are on a: </a:t>
            </a:r>
          </a:p>
          <a:p>
            <a:pPr algn="ctr"/>
            <a:r>
              <a:rPr lang="hr-HR" sz="2800" i="1" dirty="0"/>
              <a:t>Zamisli da si na:</a:t>
            </a:r>
          </a:p>
          <a:p>
            <a:pPr algn="ctr"/>
            <a:endParaRPr lang="hr-HR" sz="2800" i="1" dirty="0"/>
          </a:p>
          <a:p>
            <a:pPr algn="ctr"/>
            <a:r>
              <a:rPr lang="hr-HR" sz="2800" dirty="0"/>
              <a:t>New </a:t>
            </a:r>
            <a:r>
              <a:rPr lang="hr-HR" sz="2800" dirty="0" err="1"/>
              <a:t>Year’s</a:t>
            </a:r>
            <a:r>
              <a:rPr lang="hr-HR" sz="2800" dirty="0"/>
              <a:t> Eve party / </a:t>
            </a:r>
            <a:r>
              <a:rPr lang="hr-HR" sz="2800" i="1" dirty="0"/>
              <a:t>novogodišnjoj zabavi</a:t>
            </a:r>
          </a:p>
          <a:p>
            <a:pPr algn="ctr"/>
            <a:r>
              <a:rPr lang="hr-HR" sz="2800" dirty="0" err="1"/>
              <a:t>village</a:t>
            </a:r>
            <a:r>
              <a:rPr lang="hr-HR" sz="2800" dirty="0"/>
              <a:t> festival / </a:t>
            </a:r>
            <a:r>
              <a:rPr lang="hr-HR" sz="2800" i="1" dirty="0"/>
              <a:t>seoskom festivalu</a:t>
            </a:r>
          </a:p>
          <a:p>
            <a:pPr algn="ctr"/>
            <a:r>
              <a:rPr lang="hr-HR" sz="2800" dirty="0" err="1"/>
              <a:t>beach</a:t>
            </a:r>
            <a:r>
              <a:rPr lang="hr-HR" sz="2800" dirty="0"/>
              <a:t> party / </a:t>
            </a:r>
            <a:r>
              <a:rPr lang="hr-HR" sz="2800" i="1" dirty="0"/>
              <a:t>tulumu na plaži</a:t>
            </a:r>
          </a:p>
          <a:p>
            <a:pPr algn="ctr"/>
            <a:r>
              <a:rPr lang="hr-HR" sz="2800" dirty="0" err="1"/>
              <a:t>medieval</a:t>
            </a:r>
            <a:r>
              <a:rPr lang="hr-HR" sz="2800" dirty="0"/>
              <a:t> festival / </a:t>
            </a:r>
            <a:r>
              <a:rPr lang="hr-HR" sz="2800" i="1" dirty="0"/>
              <a:t>srednjovjekovnom festivalu</a:t>
            </a:r>
          </a:p>
          <a:p>
            <a:pPr algn="ctr"/>
            <a:endParaRPr lang="hr-HR" sz="2800" dirty="0"/>
          </a:p>
          <a:p>
            <a:pPr algn="ctr"/>
            <a:r>
              <a:rPr lang="hr-HR" sz="2800" dirty="0" err="1"/>
              <a:t>What</a:t>
            </a:r>
            <a:r>
              <a:rPr lang="hr-HR" sz="2800" dirty="0"/>
              <a:t> </a:t>
            </a:r>
            <a:r>
              <a:rPr lang="hr-HR" sz="2800" dirty="0" err="1"/>
              <a:t>can</a:t>
            </a:r>
            <a:r>
              <a:rPr lang="hr-HR" sz="2800" dirty="0"/>
              <a:t> </a:t>
            </a:r>
            <a:r>
              <a:rPr lang="hr-HR" sz="2800" dirty="0" err="1"/>
              <a:t>you</a:t>
            </a:r>
            <a:r>
              <a:rPr lang="hr-HR" sz="2800" dirty="0"/>
              <a:t> </a:t>
            </a:r>
            <a:r>
              <a:rPr lang="hr-HR" sz="2800" dirty="0" err="1"/>
              <a:t>see</a:t>
            </a:r>
            <a:r>
              <a:rPr lang="hr-HR" sz="2800" dirty="0"/>
              <a:t> </a:t>
            </a:r>
            <a:r>
              <a:rPr lang="hr-HR" sz="2800" dirty="0" err="1"/>
              <a:t>around</a:t>
            </a:r>
            <a:r>
              <a:rPr lang="hr-HR" sz="2800" dirty="0"/>
              <a:t>?</a:t>
            </a:r>
          </a:p>
          <a:p>
            <a:pPr algn="ctr"/>
            <a:r>
              <a:rPr lang="hr-HR" sz="2800" i="1" dirty="0"/>
              <a:t>Što možeš vidjeti oko sebe?</a:t>
            </a:r>
          </a:p>
          <a:p>
            <a:pPr algn="ctr"/>
            <a:endParaRPr lang="hr-HR" sz="2800" dirty="0"/>
          </a:p>
          <a:p>
            <a:pPr algn="ctr"/>
            <a:r>
              <a:rPr lang="hr-HR" sz="2800" dirty="0" err="1"/>
              <a:t>What</a:t>
            </a:r>
            <a:r>
              <a:rPr lang="hr-HR" sz="2800" dirty="0"/>
              <a:t> are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people</a:t>
            </a:r>
            <a:r>
              <a:rPr lang="hr-HR" sz="2800" dirty="0"/>
              <a:t> </a:t>
            </a:r>
            <a:r>
              <a:rPr lang="hr-HR" sz="2800" dirty="0" err="1"/>
              <a:t>doing</a:t>
            </a:r>
            <a:r>
              <a:rPr lang="hr-HR" sz="2800" dirty="0"/>
              <a:t>? </a:t>
            </a:r>
          </a:p>
          <a:p>
            <a:pPr algn="ctr"/>
            <a:r>
              <a:rPr lang="hr-HR" sz="2800" i="1" dirty="0"/>
              <a:t>Što ljudi rade?</a:t>
            </a:r>
          </a:p>
          <a:p>
            <a:pPr algn="ctr"/>
            <a:r>
              <a:rPr lang="hr-HR" sz="2800" dirty="0"/>
              <a:t>                        </a:t>
            </a:r>
          </a:p>
          <a:p>
            <a:pPr algn="ctr"/>
            <a:r>
              <a:rPr lang="hr-HR" sz="2800" i="1" dirty="0"/>
              <a:t>U smišljanju odgovora možeš si pomoći fotografijama iz udžbenika.</a:t>
            </a:r>
            <a:r>
              <a:rPr lang="hr-HR" sz="2800" dirty="0"/>
              <a:t>            </a:t>
            </a:r>
          </a:p>
        </p:txBody>
      </p:sp>
    </p:spTree>
    <p:extLst>
      <p:ext uri="{BB962C8B-B14F-4D97-AF65-F5344CB8AC3E}">
        <p14:creationId xmlns:p14="http://schemas.microsoft.com/office/powerpoint/2010/main" val="387525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67E060DC-8100-4D14-84B1-D8464728C2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389" y="1867834"/>
            <a:ext cx="11217294" cy="238616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24045B5-6471-4FA9-8ACA-2AF1CD38A288}"/>
              </a:ext>
            </a:extLst>
          </p:cNvPr>
          <p:cNvSpPr txBox="1"/>
          <p:nvPr/>
        </p:nvSpPr>
        <p:spPr>
          <a:xfrm>
            <a:off x="649793" y="1376537"/>
            <a:ext cx="10892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Poslušaj intervju s Timom. O kojim mjestima on govori? Poveži mjesta s proslavama.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F6D92964-80E5-495B-9F95-BD79DEBF8E2F}"/>
              </a:ext>
            </a:extLst>
          </p:cNvPr>
          <p:cNvSpPr txBox="1"/>
          <p:nvPr/>
        </p:nvSpPr>
        <p:spPr>
          <a:xfrm>
            <a:off x="9164097" y="4514457"/>
            <a:ext cx="260252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dirty="0">
                <a:hlinkClick r:id="rId5"/>
              </a:rPr>
              <a:t>https://www.e-sfera.hr/dodatni-digitalni-sadrzaji/707f17ac-69cb-4a91-ac9d-24f3e8315d45/assets/audio/37_tim_.mp3</a:t>
            </a:r>
            <a:r>
              <a:rPr lang="hr-HR" dirty="0"/>
              <a:t> </a:t>
            </a:r>
          </a:p>
        </p:txBody>
      </p:sp>
      <p:pic>
        <p:nvPicPr>
          <p:cNvPr id="9" name="37_tim_">
            <a:hlinkClick r:id="" action="ppaction://media"/>
            <a:extLst>
              <a:ext uri="{FF2B5EF4-FFF2-40B4-BE49-F238E27FC236}">
                <a16:creationId xmlns:a16="http://schemas.microsoft.com/office/drawing/2014/main" id="{46B6826A-145E-4C1E-B0C1-4C731B8F6C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82260" y="5147938"/>
            <a:ext cx="487363" cy="487363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1A41B900-2780-4986-AFBF-150810AE789D}"/>
              </a:ext>
            </a:extLst>
          </p:cNvPr>
          <p:cNvSpPr txBox="1"/>
          <p:nvPr/>
        </p:nvSpPr>
        <p:spPr>
          <a:xfrm>
            <a:off x="5548102" y="3202972"/>
            <a:ext cx="401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FF0000"/>
                </a:solidFill>
              </a:rPr>
              <a:t>1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8C5D7CE9-EC91-445A-B6CA-2FE479214FC3}"/>
              </a:ext>
            </a:extLst>
          </p:cNvPr>
          <p:cNvSpPr txBox="1"/>
          <p:nvPr/>
        </p:nvSpPr>
        <p:spPr>
          <a:xfrm>
            <a:off x="5548102" y="2364158"/>
            <a:ext cx="401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FF0000"/>
                </a:solidFill>
              </a:rPr>
              <a:t>4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0C9F992-7A38-4DE2-AD18-E26D8AC47ABE}"/>
              </a:ext>
            </a:extLst>
          </p:cNvPr>
          <p:cNvSpPr txBox="1"/>
          <p:nvPr/>
        </p:nvSpPr>
        <p:spPr>
          <a:xfrm>
            <a:off x="5548102" y="2811130"/>
            <a:ext cx="401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FF0000"/>
                </a:solidFill>
              </a:rPr>
              <a:t>3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5723A27-4F8F-425B-8A07-0DA3A1385C57}"/>
              </a:ext>
            </a:extLst>
          </p:cNvPr>
          <p:cNvSpPr txBox="1"/>
          <p:nvPr/>
        </p:nvSpPr>
        <p:spPr>
          <a:xfrm>
            <a:off x="5548102" y="3594814"/>
            <a:ext cx="401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501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38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78E700EF-EAA0-45B3-BCFA-EFA5E3A54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0869"/>
            <a:ext cx="7715849" cy="3355627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FF753860-CAEB-49BC-B81B-431229E2B2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0118" y="2690307"/>
            <a:ext cx="5681882" cy="4167693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6AAD341A-4951-49B8-B092-3F60DF2B0C22}"/>
              </a:ext>
            </a:extLst>
          </p:cNvPr>
          <p:cNvSpPr txBox="1"/>
          <p:nvPr/>
        </p:nvSpPr>
        <p:spPr>
          <a:xfrm>
            <a:off x="281354" y="4170065"/>
            <a:ext cx="6096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Look</a:t>
            </a:r>
            <a:r>
              <a:rPr lang="hr-HR" sz="2800" dirty="0"/>
              <a:t> at </a:t>
            </a:r>
            <a:r>
              <a:rPr lang="hr-HR" sz="2800" dirty="0" err="1"/>
              <a:t>Tim’s</a:t>
            </a:r>
            <a:r>
              <a:rPr lang="hr-HR" sz="2800" dirty="0"/>
              <a:t> </a:t>
            </a:r>
            <a:r>
              <a:rPr lang="hr-HR" sz="2800" dirty="0" err="1"/>
              <a:t>photos</a:t>
            </a:r>
            <a:r>
              <a:rPr lang="hr-HR" sz="2800" dirty="0"/>
              <a:t> </a:t>
            </a:r>
            <a:r>
              <a:rPr lang="hr-HR" sz="2800" dirty="0" err="1"/>
              <a:t>and</a:t>
            </a:r>
            <a:r>
              <a:rPr lang="hr-HR" sz="2800" dirty="0"/>
              <a:t> </a:t>
            </a:r>
            <a:r>
              <a:rPr lang="hr-HR" sz="2800" dirty="0" err="1"/>
              <a:t>complete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sentences</a:t>
            </a:r>
            <a:r>
              <a:rPr lang="hr-HR" sz="2800" dirty="0"/>
              <a:t> </a:t>
            </a:r>
            <a:r>
              <a:rPr lang="hr-HR" sz="2800" dirty="0" err="1"/>
              <a:t>with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words</a:t>
            </a:r>
            <a:r>
              <a:rPr lang="hr-HR" sz="2800" dirty="0"/>
              <a:t> </a:t>
            </a:r>
            <a:r>
              <a:rPr lang="hr-HR" sz="2800" dirty="0" err="1"/>
              <a:t>given</a:t>
            </a:r>
            <a:r>
              <a:rPr lang="hr-HR" sz="2800" dirty="0"/>
              <a:t>.</a:t>
            </a:r>
          </a:p>
          <a:p>
            <a:r>
              <a:rPr lang="hr-HR" sz="2800" i="1" dirty="0"/>
              <a:t>Pogledaj Timove fotografije i nadopuni rečenice ponuđenim riječima.</a:t>
            </a:r>
          </a:p>
          <a:p>
            <a:endParaRPr lang="hr-HR" sz="2800" i="1" dirty="0"/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E88DC1C0-722D-4AF9-BF27-27AC86C6C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465" y="1113050"/>
            <a:ext cx="5129189" cy="4631899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E67587C1-5C64-410F-9A16-67A68E80CE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2348" y="765622"/>
            <a:ext cx="3600660" cy="3221643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39419034-8492-4BFF-BB28-FFE7A445AC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8765" y="4028226"/>
            <a:ext cx="4082478" cy="1923475"/>
          </a:xfrm>
          <a:prstGeom prst="rect">
            <a:avLst/>
          </a:prstGeom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E6B09564-5923-4882-9D6A-EDB560C0A21D}"/>
              </a:ext>
            </a:extLst>
          </p:cNvPr>
          <p:cNvSpPr txBox="1"/>
          <p:nvPr/>
        </p:nvSpPr>
        <p:spPr>
          <a:xfrm>
            <a:off x="3395736" y="3835989"/>
            <a:ext cx="2126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are </a:t>
            </a:r>
            <a:r>
              <a:rPr lang="hr-HR" sz="2800" b="1" dirty="0" err="1">
                <a:solidFill>
                  <a:srgbClr val="92D050"/>
                </a:solidFill>
              </a:rPr>
              <a:t>playing</a:t>
            </a:r>
            <a:endParaRPr lang="hr-HR" sz="2800" b="1" dirty="0">
              <a:solidFill>
                <a:srgbClr val="92D050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A80426A3-0D79-4BE3-A70E-C5F68BB762D9}"/>
              </a:ext>
            </a:extLst>
          </p:cNvPr>
          <p:cNvSpPr txBox="1"/>
          <p:nvPr/>
        </p:nvSpPr>
        <p:spPr>
          <a:xfrm>
            <a:off x="6652398" y="1248809"/>
            <a:ext cx="2126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are </a:t>
            </a:r>
            <a:r>
              <a:rPr lang="hr-HR" sz="2800" b="1" dirty="0" err="1">
                <a:solidFill>
                  <a:srgbClr val="92D050"/>
                </a:solidFill>
              </a:rPr>
              <a:t>wearing</a:t>
            </a:r>
            <a:endParaRPr lang="hr-HR" sz="2800" b="1" dirty="0">
              <a:solidFill>
                <a:srgbClr val="92D050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F500E8E-6805-4DEA-AE64-60D4F0BE8C03}"/>
              </a:ext>
            </a:extLst>
          </p:cNvPr>
          <p:cNvSpPr txBox="1"/>
          <p:nvPr/>
        </p:nvSpPr>
        <p:spPr>
          <a:xfrm>
            <a:off x="6652397" y="3312769"/>
            <a:ext cx="2126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are </a:t>
            </a:r>
            <a:r>
              <a:rPr lang="hr-HR" sz="2800" b="1" dirty="0" err="1">
                <a:solidFill>
                  <a:srgbClr val="92D050"/>
                </a:solidFill>
              </a:rPr>
              <a:t>dancing</a:t>
            </a:r>
            <a:endParaRPr lang="hr-HR" sz="2800" b="1" dirty="0">
              <a:solidFill>
                <a:srgbClr val="92D050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71B4A846-F542-46DA-B68C-A6C3CB4FD4F1}"/>
              </a:ext>
            </a:extLst>
          </p:cNvPr>
          <p:cNvSpPr txBox="1"/>
          <p:nvPr/>
        </p:nvSpPr>
        <p:spPr>
          <a:xfrm>
            <a:off x="6510118" y="5031839"/>
            <a:ext cx="2126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are </a:t>
            </a:r>
            <a:r>
              <a:rPr lang="hr-HR" sz="2800" b="1" dirty="0" err="1">
                <a:solidFill>
                  <a:srgbClr val="92D050"/>
                </a:solidFill>
              </a:rPr>
              <a:t>having</a:t>
            </a:r>
            <a:endParaRPr lang="hr-HR" sz="2800" b="1" dirty="0">
              <a:solidFill>
                <a:srgbClr val="92D050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A4896CF-2F9F-42B6-B7D2-07939A56E4DB}"/>
              </a:ext>
            </a:extLst>
          </p:cNvPr>
          <p:cNvSpPr txBox="1"/>
          <p:nvPr/>
        </p:nvSpPr>
        <p:spPr>
          <a:xfrm>
            <a:off x="7224158" y="3859639"/>
            <a:ext cx="2126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>
                <a:solidFill>
                  <a:srgbClr val="92D050"/>
                </a:solidFill>
              </a:rPr>
              <a:t>is</a:t>
            </a:r>
            <a:r>
              <a:rPr lang="hr-HR" sz="2800" b="1" dirty="0">
                <a:solidFill>
                  <a:srgbClr val="92D050"/>
                </a:solidFill>
              </a:rPr>
              <a:t> surfing</a:t>
            </a:r>
          </a:p>
        </p:txBody>
      </p:sp>
    </p:spTree>
    <p:extLst>
      <p:ext uri="{BB962C8B-B14F-4D97-AF65-F5344CB8AC3E}">
        <p14:creationId xmlns:p14="http://schemas.microsoft.com/office/powerpoint/2010/main" val="403865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5" grpId="0"/>
      <p:bldP spid="16" grpId="0"/>
      <p:bldP spid="17" grpId="0"/>
      <p:bldP spid="18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A3242759-FDF1-44B2-BF72-598CB0AC33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25407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30F985C3-8E59-4061-9926-D23A0277A5EE}"/>
              </a:ext>
            </a:extLst>
          </p:cNvPr>
          <p:cNvSpPr txBox="1"/>
          <p:nvPr/>
        </p:nvSpPr>
        <p:spPr>
          <a:xfrm>
            <a:off x="5677319" y="311499"/>
            <a:ext cx="5777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Open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workbook</a:t>
            </a:r>
            <a:r>
              <a:rPr lang="hr-HR" sz="2800" dirty="0"/>
              <a:t> at </a:t>
            </a:r>
            <a:r>
              <a:rPr lang="hr-HR" sz="2800" dirty="0" err="1"/>
              <a:t>page</a:t>
            </a:r>
            <a:r>
              <a:rPr lang="hr-HR" sz="2800" dirty="0"/>
              <a:t> 54.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0F8DE4B0-3E8C-403F-8D04-8F3CFB9E11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879" y="616465"/>
            <a:ext cx="10565213" cy="6138720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A7BE6A3C-2BD0-4DD4-B618-01D6FBC2B16A}"/>
              </a:ext>
            </a:extLst>
          </p:cNvPr>
          <p:cNvSpPr txBox="1"/>
          <p:nvPr/>
        </p:nvSpPr>
        <p:spPr>
          <a:xfrm>
            <a:off x="1" y="200967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err="1"/>
              <a:t>Tijin</a:t>
            </a:r>
            <a:r>
              <a:rPr lang="hr-HR" sz="2400" i="1" dirty="0"/>
              <a:t> tata voli putovati. Tia gleda njegove stare fotografije. Nadopuni dijalog ponuđenim riječima.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8785D01F-7BE3-4903-B494-C56C5306FDFF}"/>
              </a:ext>
            </a:extLst>
          </p:cNvPr>
          <p:cNvSpPr txBox="1"/>
          <p:nvPr/>
        </p:nvSpPr>
        <p:spPr>
          <a:xfrm>
            <a:off x="4863401" y="2940310"/>
            <a:ext cx="1627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92D050"/>
                </a:solidFill>
              </a:rPr>
              <a:t>celebrating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BCD0D307-44BA-4249-BD96-79A4D73C807C}"/>
              </a:ext>
            </a:extLst>
          </p:cNvPr>
          <p:cNvSpPr txBox="1"/>
          <p:nvPr/>
        </p:nvSpPr>
        <p:spPr>
          <a:xfrm>
            <a:off x="3749709" y="3885736"/>
            <a:ext cx="1627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92D050"/>
                </a:solidFill>
              </a:rPr>
              <a:t>craftsmen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047775DF-7C56-4BD5-8E23-D2C91C98ADE9}"/>
              </a:ext>
            </a:extLst>
          </p:cNvPr>
          <p:cNvSpPr txBox="1"/>
          <p:nvPr/>
        </p:nvSpPr>
        <p:spPr>
          <a:xfrm>
            <a:off x="6938387" y="4456717"/>
            <a:ext cx="1627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92D050"/>
                </a:solidFill>
              </a:rPr>
              <a:t>beaches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61062AA-FC27-49DB-8F60-454F7601AE2D}"/>
              </a:ext>
            </a:extLst>
          </p:cNvPr>
          <p:cNvSpPr txBox="1"/>
          <p:nvPr/>
        </p:nvSpPr>
        <p:spPr>
          <a:xfrm>
            <a:off x="7014901" y="4818108"/>
            <a:ext cx="1627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92D050"/>
                </a:solidFill>
              </a:rPr>
              <a:t>barbecue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7DAE5BAD-7E2E-4FFC-B61F-D708DAA4E9D2}"/>
              </a:ext>
            </a:extLst>
          </p:cNvPr>
          <p:cNvSpPr txBox="1"/>
          <p:nvPr/>
        </p:nvSpPr>
        <p:spPr>
          <a:xfrm>
            <a:off x="2272601" y="5048940"/>
            <a:ext cx="1627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92D050"/>
                </a:solidFill>
              </a:rPr>
              <a:t>surfing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45CD0BB7-AF64-4D7A-A773-0D8BDFB104E1}"/>
              </a:ext>
            </a:extLst>
          </p:cNvPr>
          <p:cNvSpPr txBox="1"/>
          <p:nvPr/>
        </p:nvSpPr>
        <p:spPr>
          <a:xfrm>
            <a:off x="7649308" y="6243383"/>
            <a:ext cx="1833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92D050"/>
                </a:solidFill>
              </a:rPr>
              <a:t>tournament</a:t>
            </a:r>
            <a:endParaRPr lang="hr-HR" sz="24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92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EA7BC263-18CF-4CC3-AE7C-529993CA66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249" y="567782"/>
            <a:ext cx="9839325" cy="599122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67D85B2-90CE-4883-A640-4EEA73C95F68}"/>
              </a:ext>
            </a:extLst>
          </p:cNvPr>
          <p:cNvSpPr txBox="1"/>
          <p:nvPr/>
        </p:nvSpPr>
        <p:spPr>
          <a:xfrm>
            <a:off x="1580941" y="298993"/>
            <a:ext cx="10410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Što se događa? Opiši fotografije.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1D28B08E-DFFA-4F26-B629-2E51BDFB5B4A}"/>
              </a:ext>
            </a:extLst>
          </p:cNvPr>
          <p:cNvSpPr txBox="1"/>
          <p:nvPr/>
        </p:nvSpPr>
        <p:spPr>
          <a:xfrm>
            <a:off x="3520273" y="4139138"/>
            <a:ext cx="4699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err="1"/>
              <a:t>Possible</a:t>
            </a:r>
            <a:r>
              <a:rPr lang="hr-HR" sz="2400" i="1" dirty="0"/>
              <a:t> </a:t>
            </a:r>
            <a:r>
              <a:rPr lang="hr-HR" sz="2400" i="1" dirty="0" err="1"/>
              <a:t>answers</a:t>
            </a:r>
            <a:r>
              <a:rPr lang="hr-HR" sz="2400" i="1" dirty="0"/>
              <a:t> / mogući odgovori: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6D3A4975-0E3C-404D-9B55-DA4DC1D36309}"/>
              </a:ext>
            </a:extLst>
          </p:cNvPr>
          <p:cNvSpPr txBox="1"/>
          <p:nvPr/>
        </p:nvSpPr>
        <p:spPr>
          <a:xfrm>
            <a:off x="1580941" y="4930742"/>
            <a:ext cx="4699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 err="1">
                <a:solidFill>
                  <a:srgbClr val="92D050"/>
                </a:solidFill>
              </a:rPr>
              <a:t>They</a:t>
            </a:r>
            <a:r>
              <a:rPr lang="hr-HR" sz="2400" b="1" i="1" dirty="0">
                <a:solidFill>
                  <a:srgbClr val="92D050"/>
                </a:solidFill>
              </a:rPr>
              <a:t> are </a:t>
            </a:r>
            <a:r>
              <a:rPr lang="hr-HR" sz="2400" b="1" i="1" dirty="0" err="1">
                <a:solidFill>
                  <a:srgbClr val="92D050"/>
                </a:solidFill>
              </a:rPr>
              <a:t>taking</a:t>
            </a:r>
            <a:r>
              <a:rPr lang="hr-HR" sz="2400" b="1" i="1" dirty="0">
                <a:solidFill>
                  <a:srgbClr val="92D050"/>
                </a:solidFill>
              </a:rPr>
              <a:t> a </a:t>
            </a:r>
            <a:r>
              <a:rPr lang="hr-HR" sz="2400" b="1" i="1" dirty="0" err="1">
                <a:solidFill>
                  <a:srgbClr val="92D050"/>
                </a:solidFill>
              </a:rPr>
              <a:t>selfie</a:t>
            </a:r>
            <a:r>
              <a:rPr lang="hr-HR" sz="2400" b="1" i="1" dirty="0">
                <a:solidFill>
                  <a:srgbClr val="92D050"/>
                </a:solidFill>
              </a:rPr>
              <a:t> </a:t>
            </a:r>
            <a:r>
              <a:rPr lang="hr-HR" sz="2400" b="1" i="1" dirty="0" err="1">
                <a:solidFill>
                  <a:srgbClr val="92D050"/>
                </a:solidFill>
              </a:rPr>
              <a:t>with</a:t>
            </a:r>
            <a:r>
              <a:rPr lang="hr-HR" sz="2400" b="1" i="1" dirty="0">
                <a:solidFill>
                  <a:srgbClr val="92D050"/>
                </a:solidFill>
              </a:rPr>
              <a:t> a </a:t>
            </a:r>
          </a:p>
          <a:p>
            <a:r>
              <a:rPr lang="hr-HR" sz="2400" b="1" i="1" dirty="0" err="1">
                <a:solidFill>
                  <a:srgbClr val="92D050"/>
                </a:solidFill>
              </a:rPr>
              <a:t>selfie</a:t>
            </a:r>
            <a:r>
              <a:rPr lang="hr-HR" sz="2400" b="1" i="1" dirty="0">
                <a:solidFill>
                  <a:srgbClr val="92D050"/>
                </a:solidFill>
              </a:rPr>
              <a:t> </a:t>
            </a:r>
            <a:r>
              <a:rPr lang="hr-HR" sz="2400" b="1" i="1" dirty="0" err="1">
                <a:solidFill>
                  <a:srgbClr val="92D050"/>
                </a:solidFill>
              </a:rPr>
              <a:t>stick</a:t>
            </a:r>
            <a:r>
              <a:rPr lang="hr-HR" sz="2400" b="1" i="1" dirty="0">
                <a:solidFill>
                  <a:srgbClr val="92D050"/>
                </a:solidFill>
              </a:rPr>
              <a:t>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361284D-323E-44BA-9649-CD6DED4F8D42}"/>
              </a:ext>
            </a:extLst>
          </p:cNvPr>
          <p:cNvSpPr txBox="1"/>
          <p:nvPr/>
        </p:nvSpPr>
        <p:spPr>
          <a:xfrm>
            <a:off x="6375680" y="4930742"/>
            <a:ext cx="4699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dirty="0" err="1">
                <a:solidFill>
                  <a:srgbClr val="92D050"/>
                </a:solidFill>
              </a:rPr>
              <a:t>They</a:t>
            </a:r>
            <a:r>
              <a:rPr lang="hr-HR" sz="2400" b="1" i="1" dirty="0">
                <a:solidFill>
                  <a:srgbClr val="92D050"/>
                </a:solidFill>
              </a:rPr>
              <a:t> are </a:t>
            </a:r>
            <a:r>
              <a:rPr lang="hr-HR" sz="2400" b="1" i="1" dirty="0" err="1">
                <a:solidFill>
                  <a:srgbClr val="92D050"/>
                </a:solidFill>
              </a:rPr>
              <a:t>having</a:t>
            </a:r>
            <a:r>
              <a:rPr lang="hr-HR" sz="2400" b="1" i="1" dirty="0">
                <a:solidFill>
                  <a:srgbClr val="92D050"/>
                </a:solidFill>
              </a:rPr>
              <a:t> a </a:t>
            </a:r>
            <a:r>
              <a:rPr lang="hr-HR" sz="2400" b="1" i="1" dirty="0" err="1">
                <a:solidFill>
                  <a:srgbClr val="92D050"/>
                </a:solidFill>
              </a:rPr>
              <a:t>barbecue</a:t>
            </a:r>
            <a:r>
              <a:rPr lang="hr-HR" sz="2400" b="1" i="1" dirty="0">
                <a:solidFill>
                  <a:srgbClr val="92D05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251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580A27B9-7015-46C2-8553-5ECBDBFE8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69387" cy="6858000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850FB5F4-7D6B-4773-A286-1C5A098283FD}"/>
              </a:ext>
            </a:extLst>
          </p:cNvPr>
          <p:cNvSpPr txBox="1"/>
          <p:nvPr/>
        </p:nvSpPr>
        <p:spPr>
          <a:xfrm>
            <a:off x="5848141" y="572756"/>
            <a:ext cx="5496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/>
              <a:t>Go</a:t>
            </a:r>
            <a:r>
              <a:rPr lang="hr-HR" sz="2400" dirty="0"/>
              <a:t> </a:t>
            </a:r>
            <a:r>
              <a:rPr lang="hr-HR" sz="2400" dirty="0" err="1"/>
              <a:t>back</a:t>
            </a:r>
            <a:r>
              <a:rPr lang="hr-HR" sz="2400" dirty="0"/>
              <a:t> to </a:t>
            </a:r>
            <a:r>
              <a:rPr lang="hr-HR" sz="2400" dirty="0" err="1"/>
              <a:t>your</a:t>
            </a:r>
            <a:r>
              <a:rPr lang="hr-HR" sz="2400" dirty="0"/>
              <a:t> </a:t>
            </a:r>
            <a:r>
              <a:rPr lang="hr-HR" sz="2400" dirty="0" err="1"/>
              <a:t>book</a:t>
            </a:r>
            <a:r>
              <a:rPr lang="hr-HR" sz="2400" dirty="0"/>
              <a:t> (</a:t>
            </a:r>
            <a:r>
              <a:rPr lang="hr-HR" sz="2400" dirty="0" err="1"/>
              <a:t>page</a:t>
            </a:r>
            <a:r>
              <a:rPr lang="hr-HR" sz="2400" dirty="0"/>
              <a:t> 80).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6B775085-AB1D-4635-B51A-86D9A7699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433" y="572756"/>
            <a:ext cx="4899100" cy="3472177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6C319237-619D-425D-84DA-97687E71BB14}"/>
              </a:ext>
            </a:extLst>
          </p:cNvPr>
          <p:cNvSpPr txBox="1"/>
          <p:nvPr/>
        </p:nvSpPr>
        <p:spPr>
          <a:xfrm>
            <a:off x="5978770" y="572756"/>
            <a:ext cx="499403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i="1" dirty="0"/>
              <a:t>Pretraži online!</a:t>
            </a:r>
          </a:p>
          <a:p>
            <a:r>
              <a:rPr lang="hr-HR" sz="2800" i="1" dirty="0"/>
              <a:t>Pronađi informacije o nekom zanimljivom uličnom festivalu.</a:t>
            </a:r>
          </a:p>
          <a:p>
            <a:r>
              <a:rPr lang="hr-HR" sz="2800" i="1" dirty="0"/>
              <a:t>Odaberi 5 fotografija i odgovori na pitanja u vezi njih:</a:t>
            </a:r>
          </a:p>
          <a:p>
            <a:r>
              <a:rPr lang="hr-HR" sz="2800" i="1" dirty="0"/>
              <a:t>Gdje se on odvija?</a:t>
            </a:r>
          </a:p>
          <a:p>
            <a:r>
              <a:rPr lang="hr-HR" sz="2800" i="1" dirty="0"/>
              <a:t>Što se događa?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D19950D-CB68-4777-BA16-00E10A2223B5}"/>
              </a:ext>
            </a:extLst>
          </p:cNvPr>
          <p:cNvSpPr txBox="1"/>
          <p:nvPr/>
        </p:nvSpPr>
        <p:spPr>
          <a:xfrm>
            <a:off x="844062" y="3888712"/>
            <a:ext cx="1089241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Here are some </a:t>
            </a:r>
            <a:r>
              <a:rPr lang="hr-HR" sz="2800" dirty="0" err="1"/>
              <a:t>suggestions</a:t>
            </a:r>
            <a:r>
              <a:rPr lang="hr-HR" sz="2800" dirty="0"/>
              <a:t>, but </a:t>
            </a:r>
            <a:r>
              <a:rPr lang="hr-HR" sz="2800" dirty="0" err="1"/>
              <a:t>you</a:t>
            </a:r>
            <a:r>
              <a:rPr lang="hr-HR" sz="2800" dirty="0"/>
              <a:t> </a:t>
            </a:r>
            <a:r>
              <a:rPr lang="hr-HR" sz="2800" dirty="0" err="1"/>
              <a:t>can</a:t>
            </a:r>
            <a:r>
              <a:rPr lang="hr-HR" sz="2800" dirty="0"/>
              <a:t> </a:t>
            </a:r>
            <a:r>
              <a:rPr lang="hr-HR" sz="2800" dirty="0" err="1"/>
              <a:t>choose</a:t>
            </a:r>
            <a:r>
              <a:rPr lang="hr-HR" sz="2800" dirty="0"/>
              <a:t> one on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own</a:t>
            </a:r>
            <a:r>
              <a:rPr lang="hr-HR" sz="2800" dirty="0"/>
              <a:t> as </a:t>
            </a:r>
            <a:r>
              <a:rPr lang="hr-HR" sz="2800" dirty="0" err="1"/>
              <a:t>well</a:t>
            </a:r>
            <a:r>
              <a:rPr lang="hr-HR" sz="2800" dirty="0"/>
              <a:t>. </a:t>
            </a:r>
          </a:p>
          <a:p>
            <a:r>
              <a:rPr lang="hr-HR" sz="2800" i="1" dirty="0"/>
              <a:t>Ovdje je nekoliko prijedloga festivala, no možeš odabrati i neki po vlastitom izboru</a:t>
            </a:r>
            <a:r>
              <a:rPr lang="hr-HR" sz="2800" dirty="0"/>
              <a:t>.</a:t>
            </a:r>
          </a:p>
          <a:p>
            <a:endParaRPr lang="hr-HR" sz="2800" dirty="0"/>
          </a:p>
          <a:p>
            <a:r>
              <a:rPr lang="hr-HR" sz="2800" i="1" dirty="0" err="1"/>
              <a:t>Cest</a:t>
            </a:r>
            <a:r>
              <a:rPr lang="hr-HR" sz="2800" i="1" dirty="0"/>
              <a:t> </a:t>
            </a:r>
            <a:r>
              <a:rPr lang="hr-HR" sz="2800" i="1" dirty="0" err="1"/>
              <a:t>is</a:t>
            </a:r>
            <a:r>
              <a:rPr lang="hr-HR" sz="2800" i="1" dirty="0"/>
              <a:t> </a:t>
            </a:r>
            <a:r>
              <a:rPr lang="hr-HR" sz="2800" i="1" dirty="0" err="1"/>
              <a:t>d’Best</a:t>
            </a:r>
            <a:r>
              <a:rPr lang="hr-HR" sz="2800" i="1" dirty="0"/>
              <a:t> (Zagreb)		</a:t>
            </a:r>
            <a:r>
              <a:rPr lang="hr-HR" sz="2800" i="1" dirty="0" err="1"/>
              <a:t>Venice</a:t>
            </a:r>
            <a:r>
              <a:rPr lang="hr-HR" sz="2800" i="1" dirty="0"/>
              <a:t> Carnival (Venecija, Italija)</a:t>
            </a:r>
          </a:p>
          <a:p>
            <a:r>
              <a:rPr lang="hr-HR" sz="2800" i="1" dirty="0" err="1"/>
              <a:t>Špancirfest</a:t>
            </a:r>
            <a:r>
              <a:rPr lang="hr-HR" sz="2800" i="1" dirty="0"/>
              <a:t> (Varaždin)		St </a:t>
            </a:r>
            <a:r>
              <a:rPr lang="hr-HR" sz="2800" i="1" dirty="0" err="1"/>
              <a:t>Patrick’s</a:t>
            </a:r>
            <a:r>
              <a:rPr lang="hr-HR" sz="2800" i="1" dirty="0"/>
              <a:t> Day (Dublin, Irska)</a:t>
            </a:r>
          </a:p>
        </p:txBody>
      </p:sp>
    </p:spTree>
    <p:extLst>
      <p:ext uri="{BB962C8B-B14F-4D97-AF65-F5344CB8AC3E}">
        <p14:creationId xmlns:p14="http://schemas.microsoft.com/office/powerpoint/2010/main" val="236498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niOkvir 4">
            <a:extLst>
              <a:ext uri="{FF2B5EF4-FFF2-40B4-BE49-F238E27FC236}">
                <a16:creationId xmlns:a16="http://schemas.microsoft.com/office/drawing/2014/main" id="{3E8EE60F-094B-49D9-8CB7-A80647E2338F}"/>
              </a:ext>
            </a:extLst>
          </p:cNvPr>
          <p:cNvSpPr txBox="1"/>
          <p:nvPr/>
        </p:nvSpPr>
        <p:spPr>
          <a:xfrm>
            <a:off x="1318008" y="1864679"/>
            <a:ext cx="9274629" cy="3108543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800" i="1" dirty="0"/>
              <a:t>Izradi prezentaciju o uličnom festivalu.</a:t>
            </a:r>
          </a:p>
          <a:p>
            <a:pPr algn="ctr"/>
            <a:r>
              <a:rPr lang="hr-HR" sz="2800" i="1" dirty="0"/>
              <a:t>Prezentaciju možeš napraviti u papirnatom ili digitalnom obliku.</a:t>
            </a:r>
          </a:p>
          <a:p>
            <a:pPr algn="ctr"/>
            <a:r>
              <a:rPr lang="hr-HR" sz="2800" i="1" dirty="0"/>
              <a:t>Pronađi 5 fotografija i ispod svake fotografije napiši što ona prikazuje i što ljudi na njoj rade tj. što se događa. </a:t>
            </a:r>
          </a:p>
          <a:p>
            <a:pPr algn="ctr"/>
            <a:r>
              <a:rPr lang="hr-HR" sz="2800" i="1" dirty="0"/>
              <a:t>Svaku fotografiju opiši u najmanje dvije rečenice.</a:t>
            </a:r>
          </a:p>
          <a:p>
            <a:pPr algn="ctr"/>
            <a:endParaRPr lang="hr-HR" sz="2800" i="1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03F7D2DD-4928-4E49-A51C-A9948E1146C4}"/>
              </a:ext>
            </a:extLst>
          </p:cNvPr>
          <p:cNvSpPr txBox="1"/>
          <p:nvPr/>
        </p:nvSpPr>
        <p:spPr>
          <a:xfrm>
            <a:off x="5561394" y="1430271"/>
            <a:ext cx="5854001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800" i="1" dirty="0"/>
              <a:t>Prezentaciju izrađuješ samostalno ili u grupi (ovisno o uputi tvog učitelja/</a:t>
            </a:r>
            <a:r>
              <a:rPr lang="hr-HR" sz="2800" i="1" dirty="0" err="1"/>
              <a:t>ice</a:t>
            </a:r>
            <a:r>
              <a:rPr lang="hr-HR" sz="2800" i="1" dirty="0"/>
              <a:t>).</a:t>
            </a:r>
          </a:p>
          <a:p>
            <a:endParaRPr lang="hr-HR" sz="2800" i="1" dirty="0"/>
          </a:p>
          <a:p>
            <a:r>
              <a:rPr lang="hr-HR" sz="2800" i="1" dirty="0"/>
              <a:t>Izradi plan pripreme prezentacije prema sljedećem predlošku.</a:t>
            </a:r>
          </a:p>
          <a:p>
            <a:endParaRPr lang="hr-HR" sz="2800" i="1" dirty="0"/>
          </a:p>
          <a:p>
            <a:r>
              <a:rPr lang="hr-HR" sz="2800" i="1" dirty="0"/>
              <a:t>Predoči svoj plan učitelju/</a:t>
            </a:r>
            <a:r>
              <a:rPr lang="hr-HR" sz="2800" i="1" dirty="0" err="1"/>
              <a:t>ici</a:t>
            </a:r>
            <a:r>
              <a:rPr lang="hr-HR" sz="2800" i="1" dirty="0"/>
              <a:t>.</a:t>
            </a:r>
          </a:p>
          <a:p>
            <a:endParaRPr lang="hr-HR" sz="2800" i="1" dirty="0"/>
          </a:p>
          <a:p>
            <a:r>
              <a:rPr lang="hr-HR" sz="2800" i="1" dirty="0"/>
              <a:t>Izradi prezentaciju i pripremi govor uz nju.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38125C85-DFB5-4634-B118-882412E38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049"/>
            <a:ext cx="51695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46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6849</TotalTime>
  <Words>720</Words>
  <Application>Microsoft Office PowerPoint</Application>
  <PresentationFormat>Široki zaslon</PresentationFormat>
  <Paragraphs>109</Paragraphs>
  <Slides>13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UNIT 5: Where I live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287</cp:revision>
  <dcterms:created xsi:type="dcterms:W3CDTF">2020-09-19T11:02:00Z</dcterms:created>
  <dcterms:modified xsi:type="dcterms:W3CDTF">2021-01-24T10:58:14Z</dcterms:modified>
</cp:coreProperties>
</file>